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9753600" cy="7315200"/>
  <p:notesSz cx="6858000" cy="9144000"/>
  <p:embeddedFontLst>
    <p:embeddedFont>
      <p:font typeface="Anton" pitchFamily="2" charset="0"/>
      <p:regular r:id="rId3"/>
    </p:embeddedFont>
    <p:embeddedFont>
      <p:font typeface="Gotham" panose="020B0604020202020204" charset="0"/>
      <p:regular r:id="rId4"/>
    </p:embeddedFont>
    <p:embeddedFont>
      <p:font typeface="Gotham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17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9343" y="-100800"/>
            <a:ext cx="10084506" cy="1036800"/>
            <a:chOff x="0" y="0"/>
            <a:chExt cx="5366022" cy="5516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66022" cy="551687"/>
            </a:xfrm>
            <a:custGeom>
              <a:avLst/>
              <a:gdLst/>
              <a:ahLst/>
              <a:cxnLst/>
              <a:rect l="l" t="t" r="r" b="b"/>
              <a:pathLst>
                <a:path w="5366022" h="551687">
                  <a:moveTo>
                    <a:pt x="0" y="0"/>
                  </a:moveTo>
                  <a:lnTo>
                    <a:pt x="5366022" y="0"/>
                  </a:lnTo>
                  <a:lnTo>
                    <a:pt x="5366022" y="551687"/>
                  </a:lnTo>
                  <a:lnTo>
                    <a:pt x="0" y="551687"/>
                  </a:lnTo>
                  <a:close/>
                </a:path>
              </a:pathLst>
            </a:custGeom>
            <a:solidFill>
              <a:srgbClr val="E8DBC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366022" cy="580262"/>
            </a:xfrm>
            <a:prstGeom prst="rect">
              <a:avLst/>
            </a:prstGeom>
          </p:spPr>
          <p:txBody>
            <a:bodyPr lIns="34214" tIns="34214" rIns="34214" bIns="34214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72824" y="633600"/>
            <a:ext cx="3041070" cy="3672000"/>
            <a:chOff x="687070" y="247650"/>
            <a:chExt cx="9325805" cy="11260626"/>
          </a:xfrm>
        </p:grpSpPr>
        <p:sp>
          <p:nvSpPr>
            <p:cNvPr id="6" name="Freeform 6"/>
            <p:cNvSpPr/>
            <p:nvPr/>
          </p:nvSpPr>
          <p:spPr>
            <a:xfrm>
              <a:off x="362889" y="5962"/>
              <a:ext cx="8698975" cy="11019861"/>
            </a:xfrm>
            <a:custGeom>
              <a:avLst/>
              <a:gdLst/>
              <a:ahLst/>
              <a:cxnLst/>
              <a:rect l="l" t="t" r="r" b="b"/>
              <a:pathLst>
                <a:path w="8698975" h="11019861">
                  <a:moveTo>
                    <a:pt x="7458242" y="1376516"/>
                  </a:moveTo>
                  <a:cubicBezTo>
                    <a:pt x="7088524" y="900211"/>
                    <a:pt x="6638064" y="478110"/>
                    <a:pt x="6099424" y="246301"/>
                  </a:cubicBezTo>
                  <a:cubicBezTo>
                    <a:pt x="5715895" y="65158"/>
                    <a:pt x="5298369" y="-5962"/>
                    <a:pt x="4885093" y="388"/>
                  </a:cubicBezTo>
                  <a:cubicBezTo>
                    <a:pt x="3140621" y="30868"/>
                    <a:pt x="1554448" y="1370749"/>
                    <a:pt x="827762" y="3055691"/>
                  </a:cubicBezTo>
                  <a:cubicBezTo>
                    <a:pt x="164161" y="4536503"/>
                    <a:pt x="-362889" y="7093325"/>
                    <a:pt x="317831" y="8605275"/>
                  </a:cubicBezTo>
                  <a:cubicBezTo>
                    <a:pt x="887257" y="10117225"/>
                    <a:pt x="1840235" y="10918755"/>
                    <a:pt x="3303169" y="10987951"/>
                  </a:cubicBezTo>
                  <a:cubicBezTo>
                    <a:pt x="5606467" y="11277425"/>
                    <a:pt x="7352001" y="9554424"/>
                    <a:pt x="8213613" y="7562709"/>
                  </a:cubicBezTo>
                  <a:cubicBezTo>
                    <a:pt x="9075225" y="5570995"/>
                    <a:pt x="8769251" y="3069531"/>
                    <a:pt x="7458242" y="1376515"/>
                  </a:cubicBezTo>
                  <a:close/>
                </a:path>
              </a:pathLst>
            </a:custGeom>
            <a:blipFill>
              <a:blip r:embed="rId2"/>
              <a:stretch>
                <a:fillRect t="-2689" b="-2689"/>
              </a:stretch>
            </a:blipFill>
            <a:ln w="95250" cap="sq">
              <a:solidFill>
                <a:srgbClr val="E8DBC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88211" y="6292800"/>
            <a:ext cx="9983375" cy="1036800"/>
            <a:chOff x="0" y="0"/>
            <a:chExt cx="5312209" cy="5516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312209" cy="551687"/>
            </a:xfrm>
            <a:custGeom>
              <a:avLst/>
              <a:gdLst/>
              <a:ahLst/>
              <a:cxnLst/>
              <a:rect l="l" t="t" r="r" b="b"/>
              <a:pathLst>
                <a:path w="5312209" h="551687">
                  <a:moveTo>
                    <a:pt x="0" y="0"/>
                  </a:moveTo>
                  <a:lnTo>
                    <a:pt x="5312209" y="0"/>
                  </a:lnTo>
                  <a:lnTo>
                    <a:pt x="5312209" y="551687"/>
                  </a:lnTo>
                  <a:lnTo>
                    <a:pt x="0" y="551687"/>
                  </a:lnTo>
                  <a:close/>
                </a:path>
              </a:pathLst>
            </a:custGeom>
            <a:solidFill>
              <a:srgbClr val="E8DBC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5312209" cy="580262"/>
            </a:xfrm>
            <a:prstGeom prst="rect">
              <a:avLst/>
            </a:prstGeom>
          </p:spPr>
          <p:txBody>
            <a:bodyPr lIns="34214" tIns="34214" rIns="34214" bIns="34214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22806" y="4305790"/>
            <a:ext cx="3284143" cy="345220"/>
            <a:chOff x="0" y="0"/>
            <a:chExt cx="1849552" cy="1944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49552" cy="194420"/>
            </a:xfrm>
            <a:custGeom>
              <a:avLst/>
              <a:gdLst/>
              <a:ahLst/>
              <a:cxnLst/>
              <a:rect l="l" t="t" r="r" b="b"/>
              <a:pathLst>
                <a:path w="1849552" h="194420">
                  <a:moveTo>
                    <a:pt x="1646352" y="0"/>
                  </a:moveTo>
                  <a:cubicBezTo>
                    <a:pt x="1758577" y="0"/>
                    <a:pt x="1849552" y="43522"/>
                    <a:pt x="1849552" y="97210"/>
                  </a:cubicBezTo>
                  <a:cubicBezTo>
                    <a:pt x="1849552" y="150897"/>
                    <a:pt x="1758577" y="194420"/>
                    <a:pt x="1646352" y="194420"/>
                  </a:cubicBezTo>
                  <a:lnTo>
                    <a:pt x="203200" y="194420"/>
                  </a:lnTo>
                  <a:cubicBezTo>
                    <a:pt x="90976" y="194420"/>
                    <a:pt x="0" y="150897"/>
                    <a:pt x="0" y="97210"/>
                  </a:cubicBezTo>
                  <a:cubicBezTo>
                    <a:pt x="0" y="4352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F5D4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1849552" cy="213470"/>
            </a:xfrm>
            <a:prstGeom prst="rect">
              <a:avLst/>
            </a:prstGeom>
          </p:spPr>
          <p:txBody>
            <a:bodyPr lIns="31443" tIns="31443" rIns="31443" bIns="31443" rtlCol="0" anchor="ctr"/>
            <a:lstStyle/>
            <a:p>
              <a:pPr algn="ctr">
                <a:lnSpc>
                  <a:spcPts val="1638"/>
                </a:lnSpc>
              </a:pPr>
              <a:r>
                <a:rPr lang="en-US" sz="1222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CHRIS RUMA-CULLEN, LISW-S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132439" y="6638400"/>
            <a:ext cx="1373521" cy="345600"/>
            <a:chOff x="0" y="0"/>
            <a:chExt cx="1831362" cy="460800"/>
          </a:xfrm>
        </p:grpSpPr>
        <p:sp>
          <p:nvSpPr>
            <p:cNvPr id="14" name="Freeform 14"/>
            <p:cNvSpPr/>
            <p:nvPr/>
          </p:nvSpPr>
          <p:spPr>
            <a:xfrm>
              <a:off x="0" y="33058"/>
              <a:ext cx="376413" cy="427742"/>
            </a:xfrm>
            <a:custGeom>
              <a:avLst/>
              <a:gdLst/>
              <a:ahLst/>
              <a:cxnLst/>
              <a:rect l="l" t="t" r="r" b="b"/>
              <a:pathLst>
                <a:path w="376413" h="427742">
                  <a:moveTo>
                    <a:pt x="0" y="0"/>
                  </a:moveTo>
                  <a:lnTo>
                    <a:pt x="376413" y="0"/>
                  </a:lnTo>
                  <a:lnTo>
                    <a:pt x="376413" y="427742"/>
                  </a:lnTo>
                  <a:lnTo>
                    <a:pt x="0" y="427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21636" y="-9525"/>
              <a:ext cx="1409725" cy="4398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26"/>
                </a:lnSpc>
              </a:pPr>
              <a:r>
                <a:rPr lang="en-US" sz="1020">
                  <a:solidFill>
                    <a:srgbClr val="30231D"/>
                  </a:solidFill>
                  <a:latin typeface="Anton"/>
                  <a:ea typeface="Anton"/>
                  <a:cs typeface="Anton"/>
                  <a:sym typeface="Anton"/>
                </a:rPr>
                <a:t>SCHEDULE AT</a:t>
              </a:r>
            </a:p>
            <a:p>
              <a:pPr algn="l">
                <a:lnSpc>
                  <a:spcPts val="1326"/>
                </a:lnSpc>
              </a:pPr>
              <a:r>
                <a:rPr lang="en-US" sz="1020">
                  <a:solidFill>
                    <a:srgbClr val="30231D"/>
                  </a:solidFill>
                  <a:latin typeface="Gotham"/>
                  <a:ea typeface="Gotham"/>
                  <a:cs typeface="Gotham"/>
                  <a:sym typeface="Gotham"/>
                </a:rPr>
                <a:t>440-523-3100 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690021" y="6638400"/>
            <a:ext cx="2018357" cy="345600"/>
            <a:chOff x="0" y="0"/>
            <a:chExt cx="2691143" cy="460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8808" cy="429345"/>
            </a:xfrm>
            <a:custGeom>
              <a:avLst/>
              <a:gdLst/>
              <a:ahLst/>
              <a:cxnLst/>
              <a:rect l="l" t="t" r="r" b="b"/>
              <a:pathLst>
                <a:path w="428808" h="429345">
                  <a:moveTo>
                    <a:pt x="0" y="0"/>
                  </a:moveTo>
                  <a:lnTo>
                    <a:pt x="428808" y="0"/>
                  </a:lnTo>
                  <a:lnTo>
                    <a:pt x="428808" y="429345"/>
                  </a:lnTo>
                  <a:lnTo>
                    <a:pt x="0" y="429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5773" y="-9525"/>
              <a:ext cx="2225370" cy="470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20"/>
                </a:lnSpc>
              </a:pPr>
              <a:r>
                <a:rPr lang="en-US" sz="1092">
                  <a:solidFill>
                    <a:srgbClr val="30231D"/>
                  </a:solidFill>
                  <a:latin typeface="Anton"/>
                  <a:ea typeface="Anton"/>
                  <a:cs typeface="Anton"/>
                  <a:sym typeface="Anton"/>
                </a:rPr>
                <a:t>OR ONLINE AT</a:t>
              </a:r>
            </a:p>
            <a:p>
              <a:pPr algn="l">
                <a:lnSpc>
                  <a:spcPts val="1420"/>
                </a:lnSpc>
              </a:pPr>
              <a:r>
                <a:rPr lang="en-US" sz="1092">
                  <a:solidFill>
                    <a:srgbClr val="30231D"/>
                  </a:solidFill>
                  <a:latin typeface="Gotham"/>
                  <a:ea typeface="Gotham"/>
                  <a:cs typeface="Gotham"/>
                  <a:sym typeface="Gotham"/>
                </a:rPr>
                <a:t>mypremisehealth.com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8026" y="6465600"/>
            <a:ext cx="1956747" cy="691200"/>
            <a:chOff x="0" y="0"/>
            <a:chExt cx="2608997" cy="9216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2608997" cy="921600"/>
              <a:chOff x="0" y="0"/>
              <a:chExt cx="881698" cy="3114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81698" cy="311450"/>
              </a:xfrm>
              <a:custGeom>
                <a:avLst/>
                <a:gdLst/>
                <a:ahLst/>
                <a:cxnLst/>
                <a:rect l="l" t="t" r="r" b="b"/>
                <a:pathLst>
                  <a:path w="881698" h="311450">
                    <a:moveTo>
                      <a:pt x="116311" y="0"/>
                    </a:moveTo>
                    <a:lnTo>
                      <a:pt x="765387" y="0"/>
                    </a:lnTo>
                    <a:cubicBezTo>
                      <a:pt x="796234" y="0"/>
                      <a:pt x="825818" y="12254"/>
                      <a:pt x="847631" y="34067"/>
                    </a:cubicBezTo>
                    <a:cubicBezTo>
                      <a:pt x="869443" y="55879"/>
                      <a:pt x="881698" y="85463"/>
                      <a:pt x="881698" y="116311"/>
                    </a:cubicBezTo>
                    <a:lnTo>
                      <a:pt x="881698" y="195139"/>
                    </a:lnTo>
                    <a:cubicBezTo>
                      <a:pt x="881698" y="259376"/>
                      <a:pt x="829623" y="311450"/>
                      <a:pt x="765387" y="311450"/>
                    </a:cubicBezTo>
                    <a:lnTo>
                      <a:pt x="116311" y="311450"/>
                    </a:lnTo>
                    <a:cubicBezTo>
                      <a:pt x="85463" y="311450"/>
                      <a:pt x="55879" y="299196"/>
                      <a:pt x="34067" y="277384"/>
                    </a:cubicBezTo>
                    <a:cubicBezTo>
                      <a:pt x="12254" y="255571"/>
                      <a:pt x="0" y="225987"/>
                      <a:pt x="0" y="195139"/>
                    </a:cubicBezTo>
                    <a:lnTo>
                      <a:pt x="0" y="116311"/>
                    </a:lnTo>
                    <a:cubicBezTo>
                      <a:pt x="0" y="85463"/>
                      <a:pt x="12254" y="55879"/>
                      <a:pt x="34067" y="34067"/>
                    </a:cubicBezTo>
                    <a:cubicBezTo>
                      <a:pt x="55879" y="12254"/>
                      <a:pt x="85463" y="0"/>
                      <a:pt x="116311" y="0"/>
                    </a:cubicBezTo>
                    <a:close/>
                  </a:path>
                </a:pathLst>
              </a:custGeom>
              <a:solidFill>
                <a:srgbClr val="3023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19050"/>
                <a:ext cx="881698" cy="330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13"/>
                  </a:lnSpc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119240" y="222838"/>
              <a:ext cx="438209" cy="508068"/>
            </a:xfrm>
            <a:custGeom>
              <a:avLst/>
              <a:gdLst/>
              <a:ahLst/>
              <a:cxnLst/>
              <a:rect l="l" t="t" r="r" b="b"/>
              <a:pathLst>
                <a:path w="438209" h="508068">
                  <a:moveTo>
                    <a:pt x="0" y="0"/>
                  </a:moveTo>
                  <a:lnTo>
                    <a:pt x="438209" y="0"/>
                  </a:lnTo>
                  <a:lnTo>
                    <a:pt x="438209" y="508068"/>
                  </a:lnTo>
                  <a:lnTo>
                    <a:pt x="0" y="508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6048" y="171644"/>
              <a:ext cx="1914000" cy="510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13"/>
                </a:lnSpc>
              </a:pPr>
              <a:r>
                <a:rPr lang="en-US" sz="1164">
                  <a:solidFill>
                    <a:srgbClr val="E8DBCA"/>
                  </a:solidFill>
                  <a:latin typeface="Anton"/>
                  <a:ea typeface="Anton"/>
                  <a:cs typeface="Anton"/>
                  <a:sym typeface="Anton"/>
                </a:rPr>
                <a:t>AVAILABLE HOURS: </a:t>
              </a:r>
            </a:p>
            <a:p>
              <a:pPr algn="l">
                <a:lnSpc>
                  <a:spcPts val="1513"/>
                </a:lnSpc>
              </a:pPr>
              <a:r>
                <a:rPr lang="en-US" sz="1164">
                  <a:solidFill>
                    <a:srgbClr val="E8DBCA"/>
                  </a:solidFill>
                  <a:latin typeface="Gotham"/>
                  <a:ea typeface="Gotham"/>
                  <a:cs typeface="Gotham"/>
                  <a:sym typeface="Gotham"/>
                </a:rPr>
                <a:t>Thursdays 12-5 pm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22806" y="5642960"/>
            <a:ext cx="3284143" cy="435680"/>
            <a:chOff x="0" y="0"/>
            <a:chExt cx="1693863" cy="2247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93863" cy="224711"/>
            </a:xfrm>
            <a:custGeom>
              <a:avLst/>
              <a:gdLst/>
              <a:ahLst/>
              <a:cxnLst/>
              <a:rect l="l" t="t" r="r" b="b"/>
              <a:pathLst>
                <a:path w="1693863" h="224711">
                  <a:moveTo>
                    <a:pt x="60543" y="0"/>
                  </a:moveTo>
                  <a:lnTo>
                    <a:pt x="1633320" y="0"/>
                  </a:lnTo>
                  <a:cubicBezTo>
                    <a:pt x="1649377" y="0"/>
                    <a:pt x="1664777" y="6379"/>
                    <a:pt x="1676131" y="17733"/>
                  </a:cubicBezTo>
                  <a:cubicBezTo>
                    <a:pt x="1687485" y="29086"/>
                    <a:pt x="1693863" y="44486"/>
                    <a:pt x="1693863" y="60543"/>
                  </a:cubicBezTo>
                  <a:lnTo>
                    <a:pt x="1693863" y="164168"/>
                  </a:lnTo>
                  <a:cubicBezTo>
                    <a:pt x="1693863" y="197605"/>
                    <a:pt x="1666757" y="224711"/>
                    <a:pt x="1633320" y="224711"/>
                  </a:cubicBezTo>
                  <a:lnTo>
                    <a:pt x="60543" y="224711"/>
                  </a:lnTo>
                  <a:cubicBezTo>
                    <a:pt x="27106" y="224711"/>
                    <a:pt x="0" y="197605"/>
                    <a:pt x="0" y="164168"/>
                  </a:cubicBezTo>
                  <a:lnTo>
                    <a:pt x="0" y="60543"/>
                  </a:lnTo>
                  <a:cubicBezTo>
                    <a:pt x="0" y="27106"/>
                    <a:pt x="27106" y="0"/>
                    <a:pt x="60543" y="0"/>
                  </a:cubicBezTo>
                  <a:close/>
                </a:path>
              </a:pathLst>
            </a:custGeom>
            <a:solidFill>
              <a:srgbClr val="8F5D4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693863" cy="234236"/>
            </a:xfrm>
            <a:prstGeom prst="rect">
              <a:avLst/>
            </a:prstGeom>
          </p:spPr>
          <p:txBody>
            <a:bodyPr lIns="34333" tIns="34333" rIns="34333" bIns="34333" rtlCol="0" anchor="ctr"/>
            <a:lstStyle/>
            <a:p>
              <a:pPr algn="ctr">
                <a:lnSpc>
                  <a:spcPts val="1673"/>
                </a:lnSpc>
              </a:pPr>
              <a:r>
                <a:rPr lang="en-US" sz="1287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Located inside the Eaton Health Center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288639" y="3096000"/>
            <a:ext cx="305923" cy="259200"/>
          </a:xfrm>
          <a:custGeom>
            <a:avLst/>
            <a:gdLst/>
            <a:ahLst/>
            <a:cxnLst/>
            <a:rect l="l" t="t" r="r" b="b"/>
            <a:pathLst>
              <a:path w="305923" h="259200">
                <a:moveTo>
                  <a:pt x="0" y="0"/>
                </a:moveTo>
                <a:lnTo>
                  <a:pt x="305922" y="0"/>
                </a:lnTo>
                <a:lnTo>
                  <a:pt x="305922" y="259200"/>
                </a:lnTo>
                <a:lnTo>
                  <a:pt x="0" y="259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288639" y="3812400"/>
            <a:ext cx="305923" cy="259200"/>
          </a:xfrm>
          <a:custGeom>
            <a:avLst/>
            <a:gdLst/>
            <a:ahLst/>
            <a:cxnLst/>
            <a:rect l="l" t="t" r="r" b="b"/>
            <a:pathLst>
              <a:path w="305923" h="259200">
                <a:moveTo>
                  <a:pt x="0" y="0"/>
                </a:moveTo>
                <a:lnTo>
                  <a:pt x="305922" y="0"/>
                </a:lnTo>
                <a:lnTo>
                  <a:pt x="305922" y="259200"/>
                </a:lnTo>
                <a:lnTo>
                  <a:pt x="0" y="259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288639" y="4541475"/>
            <a:ext cx="305923" cy="259200"/>
          </a:xfrm>
          <a:custGeom>
            <a:avLst/>
            <a:gdLst/>
            <a:ahLst/>
            <a:cxnLst/>
            <a:rect l="l" t="t" r="r" b="b"/>
            <a:pathLst>
              <a:path w="305923" h="259200">
                <a:moveTo>
                  <a:pt x="0" y="0"/>
                </a:moveTo>
                <a:lnTo>
                  <a:pt x="305922" y="0"/>
                </a:lnTo>
                <a:lnTo>
                  <a:pt x="305922" y="259200"/>
                </a:lnTo>
                <a:lnTo>
                  <a:pt x="0" y="259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88639" y="5707508"/>
            <a:ext cx="305923" cy="259200"/>
          </a:xfrm>
          <a:custGeom>
            <a:avLst/>
            <a:gdLst/>
            <a:ahLst/>
            <a:cxnLst/>
            <a:rect l="l" t="t" r="r" b="b"/>
            <a:pathLst>
              <a:path w="305923" h="259200">
                <a:moveTo>
                  <a:pt x="0" y="0"/>
                </a:moveTo>
                <a:lnTo>
                  <a:pt x="305922" y="0"/>
                </a:lnTo>
                <a:lnTo>
                  <a:pt x="305922" y="259200"/>
                </a:lnTo>
                <a:lnTo>
                  <a:pt x="0" y="259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32"/>
          <p:cNvGrpSpPr/>
          <p:nvPr/>
        </p:nvGrpSpPr>
        <p:grpSpPr>
          <a:xfrm>
            <a:off x="8630266" y="-187200"/>
            <a:ext cx="783628" cy="1123200"/>
            <a:chOff x="0" y="0"/>
            <a:chExt cx="381000" cy="5461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81000" cy="546100"/>
            </a:xfrm>
            <a:custGeom>
              <a:avLst/>
              <a:gdLst/>
              <a:ahLst/>
              <a:cxnLst/>
              <a:rect l="l" t="t" r="r" b="b"/>
              <a:pathLst>
                <a:path w="381000" h="546100">
                  <a:moveTo>
                    <a:pt x="381000" y="49530"/>
                  </a:moveTo>
                  <a:lnTo>
                    <a:pt x="381000" y="546100"/>
                  </a:lnTo>
                  <a:lnTo>
                    <a:pt x="190500" y="447040"/>
                  </a:lnTo>
                  <a:lnTo>
                    <a:pt x="0" y="546100"/>
                  </a:lnTo>
                  <a:lnTo>
                    <a:pt x="0" y="49530"/>
                  </a:lnTo>
                  <a:cubicBezTo>
                    <a:pt x="0" y="22860"/>
                    <a:pt x="22860" y="0"/>
                    <a:pt x="49530" y="0"/>
                  </a:cubicBezTo>
                  <a:lnTo>
                    <a:pt x="331470" y="0"/>
                  </a:lnTo>
                  <a:cubicBezTo>
                    <a:pt x="358140" y="0"/>
                    <a:pt x="381000" y="21590"/>
                    <a:pt x="381000" y="50800"/>
                  </a:cubicBezTo>
                  <a:close/>
                </a:path>
              </a:pathLst>
            </a:custGeom>
            <a:solidFill>
              <a:srgbClr val="30231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81000" cy="456565"/>
            </a:xfrm>
            <a:prstGeom prst="rect">
              <a:avLst/>
            </a:prstGeom>
          </p:spPr>
          <p:txBody>
            <a:bodyPr lIns="36678" tIns="36678" rIns="36678" bIns="36678" rtlCol="0" anchor="ctr"/>
            <a:lstStyle/>
            <a:p>
              <a:pPr algn="ctr">
                <a:lnSpc>
                  <a:spcPts val="1412"/>
                </a:lnSpc>
              </a:pPr>
              <a:r>
                <a:rPr lang="en-US" sz="1086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FREE SERVICE!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441600" y="467408"/>
            <a:ext cx="5972233" cy="33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0"/>
              </a:lnSpc>
            </a:pPr>
            <a:r>
              <a:rPr lang="en-US" sz="224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THE BENEFITS OF WORKING WITH AN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41600" y="1179618"/>
            <a:ext cx="6364638" cy="989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4"/>
              </a:lnSpc>
            </a:pPr>
            <a:r>
              <a:rPr lang="en-US" sz="7196">
                <a:solidFill>
                  <a:srgbClr val="8F5D46"/>
                </a:solidFill>
                <a:latin typeface="Anton"/>
                <a:ea typeface="Anton"/>
                <a:cs typeface="Anton"/>
                <a:sym typeface="Anton"/>
              </a:rPr>
              <a:t>EAP COUNSELOR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85695" y="2644950"/>
            <a:ext cx="3152385" cy="274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701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Areas of focus include: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027499" y="4946285"/>
            <a:ext cx="3536762" cy="397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7"/>
              </a:lnSpc>
            </a:pPr>
            <a:r>
              <a:rPr lang="en-US" sz="1184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All Eaton employees, spouses, and dependents with parent permission are eligible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8026" y="3076950"/>
            <a:ext cx="5048973" cy="2851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6"/>
              </a:lnSpc>
            </a:pP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Managing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stress 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and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anxiety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; building good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coping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 strategies.</a:t>
            </a:r>
          </a:p>
          <a:p>
            <a:pPr algn="l">
              <a:lnSpc>
                <a:spcPts val="1876"/>
              </a:lnSpc>
            </a:pPr>
            <a:endParaRPr lang="en-US" sz="1400">
              <a:solidFill>
                <a:srgbClr val="30231D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1876"/>
              </a:lnSpc>
            </a:pP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Improving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family relationships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; including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parenting 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of young children and teens.</a:t>
            </a:r>
          </a:p>
          <a:p>
            <a:pPr algn="l">
              <a:lnSpc>
                <a:spcPts val="1876"/>
              </a:lnSpc>
            </a:pPr>
            <a:endParaRPr lang="en-US" sz="1400">
              <a:solidFill>
                <a:srgbClr val="30231D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1876"/>
              </a:lnSpc>
            </a:pP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Understanding what is typical vs atypical related to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anxiety 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and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depression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.</a:t>
            </a:r>
          </a:p>
          <a:p>
            <a:pPr algn="l">
              <a:lnSpc>
                <a:spcPts val="1876"/>
              </a:lnSpc>
            </a:pPr>
            <a:endParaRPr lang="en-US" sz="1400">
              <a:solidFill>
                <a:srgbClr val="30231D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1876"/>
              </a:lnSpc>
            </a:pP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Improving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sleep 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hygiene.</a:t>
            </a:r>
          </a:p>
          <a:p>
            <a:pPr algn="l">
              <a:lnSpc>
                <a:spcPts val="1876"/>
              </a:lnSpc>
            </a:pPr>
            <a:endParaRPr lang="en-US" sz="1400">
              <a:solidFill>
                <a:srgbClr val="30231D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1876"/>
              </a:lnSpc>
            </a:pP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Addressing work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stress 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and how to prevent </a:t>
            </a:r>
            <a:r>
              <a:rPr lang="en-US" sz="1400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burnout</a:t>
            </a:r>
            <a:r>
              <a:rPr lang="en-US" sz="1400">
                <a:solidFill>
                  <a:srgbClr val="30231D"/>
                </a:solidFill>
                <a:latin typeface="Gotham"/>
                <a:ea typeface="Gotham"/>
                <a:cs typeface="Gotham"/>
                <a:sym typeface="Gotham"/>
              </a:rPr>
              <a:t>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844845" y="1117431"/>
            <a:ext cx="2177235" cy="97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7"/>
              </a:lnSpc>
            </a:pPr>
            <a:r>
              <a:rPr lang="en-US" sz="1453" b="1">
                <a:solidFill>
                  <a:srgbClr val="30231D"/>
                </a:solidFill>
                <a:latin typeface="Gotham Bold"/>
                <a:ea typeface="Gotham Bold"/>
                <a:cs typeface="Gotham Bold"/>
                <a:sym typeface="Gotham Bold"/>
              </a:rPr>
              <a:t>Telehealth or In-Person Visits</a:t>
            </a:r>
          </a:p>
        </p:txBody>
      </p:sp>
      <p:sp>
        <p:nvSpPr>
          <p:cNvPr id="41" name="Freeform 41"/>
          <p:cNvSpPr/>
          <p:nvPr/>
        </p:nvSpPr>
        <p:spPr>
          <a:xfrm>
            <a:off x="288639" y="5191200"/>
            <a:ext cx="305923" cy="259200"/>
          </a:xfrm>
          <a:custGeom>
            <a:avLst/>
            <a:gdLst/>
            <a:ahLst/>
            <a:cxnLst/>
            <a:rect l="l" t="t" r="r" b="b"/>
            <a:pathLst>
              <a:path w="305923" h="259200">
                <a:moveTo>
                  <a:pt x="0" y="0"/>
                </a:moveTo>
                <a:lnTo>
                  <a:pt x="305922" y="0"/>
                </a:lnTo>
                <a:lnTo>
                  <a:pt x="305922" y="259200"/>
                </a:lnTo>
                <a:lnTo>
                  <a:pt x="0" y="259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f1c4a27-481b-4d1a-85d8-95b4f09f97e1}" enabled="1" method="Standard" siteId="{d2bfd729-d7ba-42e0-a954-b7acf826fb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Gotham</vt:lpstr>
      <vt:lpstr>Gotham Bold</vt:lpstr>
      <vt:lpstr>Arial</vt:lpstr>
      <vt:lpstr>Anton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Benefits of Working with an EAP Counselor (Presentation (4:3))</dc:title>
  <dc:creator>Tera Casenhiser</dc:creator>
  <cp:lastModifiedBy>Tera Casenhiser</cp:lastModifiedBy>
  <cp:revision>1</cp:revision>
  <dcterms:created xsi:type="dcterms:W3CDTF">2006-08-16T00:00:00Z</dcterms:created>
  <dcterms:modified xsi:type="dcterms:W3CDTF">2026-02-09T16:21:07Z</dcterms:modified>
  <dc:identifier>DAHA11yXDFY</dc:identifier>
</cp:coreProperties>
</file>